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58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8" r:id="rId14"/>
    <p:sldId id="267" r:id="rId15"/>
    <p:sldId id="271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8" autoAdjust="0"/>
    <p:restoredTop sz="79927" autoAdjust="0"/>
  </p:normalViewPr>
  <p:slideViewPr>
    <p:cSldViewPr>
      <p:cViewPr varScale="1">
        <p:scale>
          <a:sx n="92" d="100"/>
          <a:sy n="92" d="100"/>
        </p:scale>
        <p:origin x="130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FCF56-1A84-46C6-9E48-F0E8431BF94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03A4E-0A76-47DC-B110-9DB515FADD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856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1" dirty="0" err="1" smtClean="0"/>
              <a:t>The</a:t>
            </a:r>
            <a:r>
              <a:rPr lang="hr-HR" b="1" dirty="0" smtClean="0"/>
              <a:t> </a:t>
            </a:r>
            <a:r>
              <a:rPr lang="hr-HR" b="1" dirty="0" err="1" smtClean="0"/>
              <a:t>case</a:t>
            </a:r>
            <a:r>
              <a:rPr lang="hr-HR" b="1" dirty="0" smtClean="0"/>
              <a:t> </a:t>
            </a:r>
            <a:r>
              <a:rPr lang="hr-HR" b="1" dirty="0" err="1" smtClean="0"/>
              <a:t>report</a:t>
            </a:r>
            <a:r>
              <a:rPr lang="hr-HR" b="1" dirty="0" smtClean="0"/>
              <a:t> must </a:t>
            </a:r>
            <a:r>
              <a:rPr lang="hr-HR" b="1" dirty="0" err="1" smtClean="0"/>
              <a:t>contain</a:t>
            </a:r>
            <a:r>
              <a:rPr lang="hr-HR" b="1" dirty="0" smtClean="0"/>
              <a:t> </a:t>
            </a:r>
            <a:r>
              <a:rPr lang="hr-HR" b="1" dirty="0" err="1" smtClean="0"/>
              <a:t>all</a:t>
            </a:r>
            <a:r>
              <a:rPr lang="hr-HR" b="1" dirty="0" smtClean="0"/>
              <a:t> </a:t>
            </a:r>
            <a:r>
              <a:rPr lang="hr-HR" b="1" dirty="0" err="1" smtClean="0"/>
              <a:t>of</a:t>
            </a:r>
            <a:r>
              <a:rPr lang="hr-HR" b="1" dirty="0" smtClean="0"/>
              <a:t> </a:t>
            </a:r>
            <a:r>
              <a:rPr lang="hr-HR" b="1" dirty="0" err="1" smtClean="0"/>
              <a:t>the</a:t>
            </a:r>
            <a:r>
              <a:rPr lang="hr-HR" b="1" dirty="0" smtClean="0"/>
              <a:t> </a:t>
            </a:r>
            <a:r>
              <a:rPr lang="hr-HR" b="1" dirty="0" err="1" smtClean="0"/>
              <a:t>above</a:t>
            </a:r>
            <a:r>
              <a:rPr lang="hr-HR" b="1" dirty="0" smtClean="0"/>
              <a:t> </a:t>
            </a:r>
            <a:r>
              <a:rPr lang="hr-HR" b="1" dirty="0" err="1" smtClean="0"/>
              <a:t>components</a:t>
            </a:r>
            <a:r>
              <a:rPr lang="hr-HR" b="1" dirty="0" smtClean="0"/>
              <a:t>.</a:t>
            </a:r>
            <a:endParaRPr lang="hr-HR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5690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err="1" smtClean="0"/>
              <a:t>Write</a:t>
            </a:r>
            <a:r>
              <a:rPr lang="hr-HR" b="0" dirty="0" smtClean="0"/>
              <a:t> a </a:t>
            </a:r>
            <a:r>
              <a:rPr lang="hr-HR" b="0" dirty="0" err="1" smtClean="0"/>
              <a:t>diagnosis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briefly</a:t>
            </a:r>
            <a:r>
              <a:rPr lang="hr-HR" b="0" dirty="0" smtClean="0"/>
              <a:t> </a:t>
            </a:r>
            <a:r>
              <a:rPr lang="hr-HR" b="0" dirty="0" err="1" smtClean="0"/>
              <a:t>explain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text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basis</a:t>
            </a:r>
            <a:r>
              <a:rPr lang="hr-HR" b="0" dirty="0" smtClean="0"/>
              <a:t> on </a:t>
            </a:r>
            <a:r>
              <a:rPr lang="hr-HR" b="0" dirty="0" err="1" smtClean="0"/>
              <a:t>which</a:t>
            </a:r>
            <a:r>
              <a:rPr lang="hr-HR" b="0" dirty="0" smtClean="0"/>
              <a:t> </a:t>
            </a:r>
            <a:r>
              <a:rPr lang="hr-HR" b="0" dirty="0" err="1" smtClean="0"/>
              <a:t>it</a:t>
            </a:r>
            <a:r>
              <a:rPr lang="hr-HR" b="0" dirty="0" smtClean="0"/>
              <a:t> </a:t>
            </a:r>
            <a:r>
              <a:rPr lang="hr-HR" b="0" dirty="0" err="1" smtClean="0"/>
              <a:t>was</a:t>
            </a:r>
            <a:r>
              <a:rPr lang="hr-HR" b="0" dirty="0" smtClean="0"/>
              <a:t> </a:t>
            </a:r>
            <a:r>
              <a:rPr lang="hr-HR" b="0" dirty="0" err="1" smtClean="0"/>
              <a:t>made</a:t>
            </a:r>
            <a:r>
              <a:rPr lang="hr-HR" b="0" dirty="0" smtClean="0"/>
              <a:t>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1148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/>
              <a:t>Propose</a:t>
            </a:r>
            <a:r>
              <a:rPr lang="hr-HR" b="0" dirty="0" smtClean="0"/>
              <a:t> a </a:t>
            </a:r>
            <a:r>
              <a:rPr lang="hr-HR" b="0" dirty="0" err="1" smtClean="0"/>
              <a:t>therapy</a:t>
            </a:r>
            <a:r>
              <a:rPr lang="hr-HR" b="0" dirty="0" smtClean="0"/>
              <a:t> plan (</a:t>
            </a:r>
            <a:r>
              <a:rPr lang="hr-HR" b="0" dirty="0" err="1" smtClean="0"/>
              <a:t>therapy</a:t>
            </a:r>
            <a:r>
              <a:rPr lang="hr-HR" b="0" dirty="0" smtClean="0"/>
              <a:t> </a:t>
            </a:r>
            <a:r>
              <a:rPr lang="hr-HR" b="0" dirty="0" err="1" smtClean="0"/>
              <a:t>carried</a:t>
            </a:r>
            <a:r>
              <a:rPr lang="hr-HR" b="0" dirty="0" smtClean="0"/>
              <a:t> </a:t>
            </a:r>
            <a:r>
              <a:rPr lang="hr-HR" b="0" dirty="0" err="1" smtClean="0"/>
              <a:t>out</a:t>
            </a:r>
            <a:r>
              <a:rPr lang="hr-HR" b="0" dirty="0" smtClean="0"/>
              <a:t> at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en-US" b="0" dirty="0" smtClean="0"/>
              <a:t>Department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continuation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therapy</a:t>
            </a:r>
            <a:r>
              <a:rPr lang="hr-HR" b="0" dirty="0" smtClean="0"/>
              <a:t> </a:t>
            </a:r>
            <a:r>
              <a:rPr lang="hr-HR" b="0" dirty="0" err="1" smtClean="0"/>
              <a:t>if</a:t>
            </a:r>
            <a:r>
              <a:rPr lang="hr-HR" b="0" dirty="0" smtClean="0"/>
              <a:t> </a:t>
            </a:r>
            <a:r>
              <a:rPr lang="hr-HR" b="0" dirty="0" err="1" smtClean="0"/>
              <a:t>necessary</a:t>
            </a:r>
            <a:r>
              <a:rPr lang="hr-HR" b="0" dirty="0" smtClean="0"/>
              <a:t>)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enter</a:t>
            </a:r>
            <a:r>
              <a:rPr lang="hr-HR" b="0" dirty="0" smtClean="0"/>
              <a:t> </a:t>
            </a:r>
            <a:r>
              <a:rPr lang="hr-HR" b="0" dirty="0" err="1" smtClean="0"/>
              <a:t>it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intended</a:t>
            </a:r>
            <a:r>
              <a:rPr lang="hr-HR" b="0" dirty="0" smtClean="0"/>
              <a:t> place.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0540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/>
              <a:t>Propose </a:t>
            </a:r>
            <a:r>
              <a:rPr lang="hr-HR" b="0" dirty="0" smtClean="0"/>
              <a:t>a </a:t>
            </a:r>
            <a:r>
              <a:rPr lang="hr-HR" b="0" dirty="0" err="1" smtClean="0"/>
              <a:t>surgical</a:t>
            </a:r>
            <a:r>
              <a:rPr lang="hr-HR" b="0" dirty="0" smtClean="0"/>
              <a:t> </a:t>
            </a:r>
            <a:r>
              <a:rPr lang="hr-HR" b="0" dirty="0" err="1" smtClean="0"/>
              <a:t>therapy</a:t>
            </a:r>
            <a:r>
              <a:rPr lang="hr-HR" b="0" dirty="0" smtClean="0"/>
              <a:t> plan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corrective</a:t>
            </a:r>
            <a:r>
              <a:rPr lang="hr-HR" b="0" dirty="0" smtClean="0"/>
              <a:t> </a:t>
            </a:r>
            <a:r>
              <a:rPr lang="hr-HR" b="0" dirty="0" err="1" smtClean="0"/>
              <a:t>phase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treatment</a:t>
            </a:r>
            <a:r>
              <a:rPr lang="hr-HR" b="0" dirty="0" smtClean="0"/>
              <a:t> </a:t>
            </a:r>
            <a:r>
              <a:rPr lang="hr-HR" b="0" dirty="0" err="1" smtClean="0"/>
              <a:t>if</a:t>
            </a:r>
            <a:r>
              <a:rPr lang="hr-HR" b="0" dirty="0" smtClean="0"/>
              <a:t> </a:t>
            </a:r>
            <a:r>
              <a:rPr lang="hr-HR" b="0" dirty="0" err="1" smtClean="0"/>
              <a:t>necessary</a:t>
            </a:r>
            <a:r>
              <a:rPr lang="hr-HR" b="0" dirty="0" smtClean="0"/>
              <a:t>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64762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Place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orthopan</a:t>
            </a:r>
            <a:r>
              <a:rPr lang="hr-HR" b="0" dirty="0" smtClean="0"/>
              <a:t> (Insert&gt; Picture)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intended</a:t>
            </a:r>
            <a:r>
              <a:rPr lang="hr-HR" b="0" dirty="0" smtClean="0"/>
              <a:t> place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enter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required</a:t>
            </a:r>
            <a:r>
              <a:rPr lang="hr-HR" b="0" dirty="0" smtClean="0"/>
              <a:t> data on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en-US" b="0" dirty="0" smtClean="0"/>
              <a:t>probing</a:t>
            </a:r>
            <a:r>
              <a:rPr lang="hr-HR" b="0" dirty="0" smtClean="0"/>
              <a:t> </a:t>
            </a:r>
            <a:r>
              <a:rPr lang="hr-HR" b="0" dirty="0" err="1" smtClean="0"/>
              <a:t>depths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degree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furcation</a:t>
            </a:r>
            <a:r>
              <a:rPr lang="hr-HR" b="0" dirty="0" smtClean="0"/>
              <a:t> </a:t>
            </a:r>
            <a:r>
              <a:rPr lang="hr-HR" b="0" dirty="0" err="1" smtClean="0"/>
              <a:t>involvement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tables</a:t>
            </a:r>
            <a:r>
              <a:rPr lang="hr-HR" b="0" dirty="0" smtClean="0"/>
              <a:t>.</a:t>
            </a:r>
            <a:endParaRPr lang="en-US" b="0" dirty="0" smtClean="0"/>
          </a:p>
          <a:p>
            <a:r>
              <a:rPr lang="hr-HR" b="0" dirty="0" err="1" smtClean="0"/>
              <a:t>Circle</a:t>
            </a:r>
            <a:r>
              <a:rPr lang="hr-HR" b="0" dirty="0" smtClean="0"/>
              <a:t> ALL </a:t>
            </a:r>
            <a:r>
              <a:rPr lang="hr-HR" b="0" dirty="0" err="1" smtClean="0"/>
              <a:t>teeth</a:t>
            </a:r>
            <a:r>
              <a:rPr lang="hr-HR" b="0" dirty="0" smtClean="0"/>
              <a:t> </a:t>
            </a:r>
            <a:r>
              <a:rPr lang="hr-HR" b="0" dirty="0" err="1" smtClean="0"/>
              <a:t>with</a:t>
            </a:r>
            <a:r>
              <a:rPr lang="hr-HR" b="0" dirty="0" smtClean="0"/>
              <a:t> a </a:t>
            </a:r>
            <a:r>
              <a:rPr lang="hr-HR" b="0" dirty="0" err="1" smtClean="0"/>
              <a:t>questionable</a:t>
            </a:r>
            <a:r>
              <a:rPr lang="hr-HR" b="0" dirty="0" smtClean="0"/>
              <a:t> </a:t>
            </a:r>
            <a:r>
              <a:rPr lang="hr-HR" b="0" dirty="0" err="1" smtClean="0"/>
              <a:t>prognosis</a:t>
            </a:r>
            <a:r>
              <a:rPr lang="hr-HR" b="0" dirty="0" smtClean="0"/>
              <a:t> (Insert&gt; </a:t>
            </a:r>
            <a:r>
              <a:rPr lang="hr-HR" b="0" dirty="0" err="1" smtClean="0"/>
              <a:t>Shape</a:t>
            </a:r>
            <a:r>
              <a:rPr lang="hr-HR" b="0" dirty="0" smtClean="0"/>
              <a:t>&gt; Oval).</a:t>
            </a:r>
            <a:endParaRPr lang="en-US" b="0" dirty="0" smtClean="0"/>
          </a:p>
          <a:p>
            <a:endParaRPr lang="en-US" b="0" dirty="0" smtClean="0"/>
          </a:p>
          <a:p>
            <a:r>
              <a:rPr lang="hr-HR" b="0" dirty="0" smtClean="0"/>
              <a:t>NOTE: On a separate </a:t>
            </a:r>
            <a:r>
              <a:rPr lang="hr-HR" b="0" dirty="0" err="1" smtClean="0"/>
              <a:t>sheet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paper</a:t>
            </a:r>
            <a:r>
              <a:rPr lang="hr-HR" b="0" dirty="0" smtClean="0"/>
              <a:t>, </a:t>
            </a:r>
            <a:r>
              <a:rPr lang="hr-HR" b="0" dirty="0" err="1" smtClean="0"/>
              <a:t>you</a:t>
            </a:r>
            <a:r>
              <a:rPr lang="hr-HR" b="0" dirty="0" smtClean="0"/>
              <a:t> </a:t>
            </a:r>
            <a:r>
              <a:rPr lang="hr-HR" b="0" dirty="0" err="1" smtClean="0"/>
              <a:t>can</a:t>
            </a:r>
            <a:r>
              <a:rPr lang="hr-HR" b="0" dirty="0" smtClean="0"/>
              <a:t> </a:t>
            </a:r>
            <a:r>
              <a:rPr lang="hr-HR" b="0" dirty="0" err="1" smtClean="0"/>
              <a:t>write</a:t>
            </a:r>
            <a:r>
              <a:rPr lang="hr-HR" b="0" dirty="0" smtClean="0"/>
              <a:t> </a:t>
            </a:r>
            <a:r>
              <a:rPr lang="hr-HR" b="0" dirty="0" err="1" smtClean="0"/>
              <a:t>an</a:t>
            </a:r>
            <a:r>
              <a:rPr lang="hr-HR" b="0" dirty="0" smtClean="0"/>
              <a:t> </a:t>
            </a:r>
            <a:r>
              <a:rPr lang="hr-HR" b="0" dirty="0" err="1" smtClean="0"/>
              <a:t>explanation</a:t>
            </a:r>
            <a:r>
              <a:rPr lang="hr-HR" b="0" dirty="0" smtClean="0"/>
              <a:t> for </a:t>
            </a:r>
            <a:r>
              <a:rPr lang="hr-HR" b="0" dirty="0" err="1" smtClean="0"/>
              <a:t>each</a:t>
            </a:r>
            <a:r>
              <a:rPr lang="hr-HR" b="0" dirty="0" smtClean="0"/>
              <a:t> </a:t>
            </a:r>
            <a:r>
              <a:rPr lang="hr-HR" b="0" dirty="0" err="1" smtClean="0"/>
              <a:t>degree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tooth</a:t>
            </a:r>
            <a:r>
              <a:rPr lang="hr-HR" b="0" dirty="0" smtClean="0"/>
              <a:t> </a:t>
            </a:r>
            <a:r>
              <a:rPr lang="hr-HR" b="0" dirty="0" err="1" smtClean="0"/>
              <a:t>prognosis</a:t>
            </a:r>
            <a:r>
              <a:rPr lang="hr-HR" b="0" dirty="0" smtClean="0"/>
              <a:t> for </a:t>
            </a:r>
            <a:r>
              <a:rPr lang="hr-HR" b="0" dirty="0" err="1" smtClean="0"/>
              <a:t>each</a:t>
            </a:r>
            <a:r>
              <a:rPr lang="hr-HR" b="0" dirty="0" smtClean="0"/>
              <a:t> </a:t>
            </a:r>
            <a:r>
              <a:rPr lang="hr-HR" b="0" dirty="0" err="1" smtClean="0"/>
              <a:t>individual</a:t>
            </a:r>
            <a:r>
              <a:rPr lang="hr-HR" b="0" dirty="0" smtClean="0"/>
              <a:t> </a:t>
            </a:r>
            <a:r>
              <a:rPr lang="hr-HR" b="0" dirty="0" err="1" smtClean="0"/>
              <a:t>tooth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use </a:t>
            </a:r>
            <a:r>
              <a:rPr lang="hr-HR" b="0" dirty="0" err="1" smtClean="0"/>
              <a:t>it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exam</a:t>
            </a:r>
            <a:r>
              <a:rPr lang="hr-HR" b="0" dirty="0" smtClean="0"/>
              <a:t>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72407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 smtClean="0"/>
              <a:t>If</a:t>
            </a:r>
            <a:r>
              <a:rPr lang="hr-HR" dirty="0" smtClean="0"/>
              <a:t> a </a:t>
            </a:r>
            <a:r>
              <a:rPr lang="hr-HR" dirty="0" err="1" smtClean="0"/>
              <a:t>patient</a:t>
            </a:r>
            <a:r>
              <a:rPr lang="hr-HR" dirty="0" smtClean="0"/>
              <a:t> </a:t>
            </a:r>
            <a:r>
              <a:rPr lang="hr-HR" dirty="0" err="1" smtClean="0"/>
              <a:t>who</a:t>
            </a:r>
            <a:r>
              <a:rPr lang="hr-HR" dirty="0" smtClean="0"/>
              <a:t> </a:t>
            </a:r>
            <a:r>
              <a:rPr lang="hr-HR" dirty="0" err="1" smtClean="0"/>
              <a:t>underwent</a:t>
            </a:r>
            <a:r>
              <a:rPr lang="hr-HR" dirty="0" smtClean="0"/>
              <a:t> </a:t>
            </a:r>
            <a:r>
              <a:rPr lang="en-US" dirty="0" smtClean="0"/>
              <a:t>non/surgical</a:t>
            </a:r>
            <a:r>
              <a:rPr lang="hr-HR" dirty="0" smtClean="0"/>
              <a:t> </a:t>
            </a:r>
            <a:r>
              <a:rPr lang="hr-HR" dirty="0" err="1" smtClean="0"/>
              <a:t>periodontal</a:t>
            </a:r>
            <a:r>
              <a:rPr lang="hr-HR" dirty="0" smtClean="0"/>
              <a:t> </a:t>
            </a:r>
            <a:r>
              <a:rPr lang="hr-HR" dirty="0" err="1" smtClean="0"/>
              <a:t>therapy</a:t>
            </a:r>
            <a:r>
              <a:rPr lang="hr-HR" dirty="0" smtClean="0"/>
              <a:t> </a:t>
            </a:r>
            <a:r>
              <a:rPr lang="hr-HR" dirty="0" err="1" smtClean="0"/>
              <a:t>was</a:t>
            </a:r>
            <a:r>
              <a:rPr lang="hr-HR" dirty="0" smtClean="0"/>
              <a:t> </a:t>
            </a:r>
            <a:r>
              <a:rPr lang="en-US" dirty="0" smtClean="0"/>
              <a:t>seen</a:t>
            </a:r>
            <a:r>
              <a:rPr lang="hr-HR" dirty="0" smtClean="0"/>
              <a:t> </a:t>
            </a:r>
            <a:r>
              <a:rPr lang="hr-HR" dirty="0" err="1" smtClean="0"/>
              <a:t>after</a:t>
            </a:r>
            <a:r>
              <a:rPr lang="hr-HR" dirty="0" smtClean="0"/>
              <a:t> 6-8 </a:t>
            </a:r>
            <a:r>
              <a:rPr lang="hr-HR" dirty="0" err="1" smtClean="0"/>
              <a:t>weeks</a:t>
            </a:r>
            <a:r>
              <a:rPr lang="hr-HR" dirty="0" smtClean="0"/>
              <a:t> for </a:t>
            </a:r>
            <a:r>
              <a:rPr lang="hr-HR" dirty="0" err="1" smtClean="0"/>
              <a:t>re-evaluation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pocket</a:t>
            </a:r>
            <a:r>
              <a:rPr lang="hr-HR" dirty="0" smtClean="0"/>
              <a:t> </a:t>
            </a:r>
            <a:r>
              <a:rPr lang="hr-HR" dirty="0" err="1" smtClean="0"/>
              <a:t>depth</a:t>
            </a:r>
            <a:r>
              <a:rPr lang="en-US" dirty="0" smtClean="0"/>
              <a:t>s</a:t>
            </a:r>
            <a:r>
              <a:rPr lang="hr-HR" dirty="0" smtClean="0"/>
              <a:t>, </a:t>
            </a:r>
            <a:r>
              <a:rPr lang="hr-HR" dirty="0" err="1" smtClean="0"/>
              <a:t>degree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inflammation</a:t>
            </a:r>
            <a:r>
              <a:rPr lang="hr-HR" dirty="0" smtClean="0"/>
              <a:t>, </a:t>
            </a:r>
            <a:r>
              <a:rPr lang="hr-HR" dirty="0" err="1" smtClean="0"/>
              <a:t>presence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calculus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oral</a:t>
            </a:r>
            <a:r>
              <a:rPr lang="hr-HR" dirty="0" smtClean="0"/>
              <a:t> </a:t>
            </a:r>
            <a:r>
              <a:rPr lang="hr-HR" dirty="0" err="1" smtClean="0"/>
              <a:t>cavity</a:t>
            </a:r>
            <a:r>
              <a:rPr lang="hr-HR" dirty="0" smtClean="0"/>
              <a:t> </a:t>
            </a:r>
            <a:r>
              <a:rPr lang="hr-HR" dirty="0" err="1" smtClean="0"/>
              <a:t>were</a:t>
            </a:r>
            <a:r>
              <a:rPr lang="hr-HR" dirty="0" smtClean="0"/>
              <a:t> </a:t>
            </a:r>
            <a:r>
              <a:rPr lang="hr-HR" dirty="0" err="1" smtClean="0"/>
              <a:t>measured</a:t>
            </a:r>
            <a:r>
              <a:rPr lang="hr-HR" dirty="0" smtClean="0"/>
              <a:t>, </a:t>
            </a:r>
            <a:r>
              <a:rPr lang="hr-HR" dirty="0" err="1" smtClean="0"/>
              <a:t>enter</a:t>
            </a:r>
            <a:r>
              <a:rPr lang="hr-HR" dirty="0" smtClean="0"/>
              <a:t> data on </a:t>
            </a:r>
            <a:r>
              <a:rPr lang="hr-HR" dirty="0" err="1" smtClean="0"/>
              <a:t>newly</a:t>
            </a:r>
            <a:r>
              <a:rPr lang="hr-HR" dirty="0" smtClean="0"/>
              <a:t> </a:t>
            </a:r>
            <a:r>
              <a:rPr lang="hr-HR" dirty="0" err="1" smtClean="0"/>
              <a:t>measured</a:t>
            </a:r>
            <a:r>
              <a:rPr lang="hr-HR" dirty="0" smtClean="0"/>
              <a:t> </a:t>
            </a:r>
            <a:r>
              <a:rPr lang="hr-HR" dirty="0" err="1" smtClean="0"/>
              <a:t>probing</a:t>
            </a:r>
            <a:r>
              <a:rPr lang="hr-HR" dirty="0" smtClean="0"/>
              <a:t> </a:t>
            </a:r>
            <a:r>
              <a:rPr lang="hr-HR" dirty="0" err="1" smtClean="0"/>
              <a:t>depths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table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add</a:t>
            </a:r>
            <a:r>
              <a:rPr lang="hr-HR" dirty="0" smtClean="0"/>
              <a:t> </a:t>
            </a:r>
            <a:r>
              <a:rPr lang="hr-HR" dirty="0" err="1" smtClean="0"/>
              <a:t>new</a:t>
            </a:r>
            <a:r>
              <a:rPr lang="hr-HR" dirty="0" smtClean="0"/>
              <a:t> </a:t>
            </a:r>
            <a:r>
              <a:rPr lang="hr-HR" dirty="0" err="1" smtClean="0"/>
              <a:t>photos</a:t>
            </a:r>
            <a:r>
              <a:rPr lang="hr-HR" dirty="0" smtClean="0"/>
              <a:t> . To </a:t>
            </a:r>
            <a:r>
              <a:rPr lang="hr-HR" dirty="0" err="1" smtClean="0"/>
              <a:t>compare</a:t>
            </a:r>
            <a:r>
              <a:rPr lang="hr-HR" dirty="0" smtClean="0"/>
              <a:t> </a:t>
            </a:r>
            <a:r>
              <a:rPr lang="hr-HR" dirty="0" err="1" smtClean="0"/>
              <a:t>pre</a:t>
            </a:r>
            <a:r>
              <a:rPr lang="hr-HR" dirty="0" smtClean="0"/>
              <a:t>- </a:t>
            </a:r>
            <a:r>
              <a:rPr lang="hr-HR" dirty="0" err="1" smtClean="0"/>
              <a:t>and</a:t>
            </a:r>
            <a:r>
              <a:rPr lang="hr-HR" dirty="0" smtClean="0"/>
              <a:t> post-</a:t>
            </a:r>
            <a:r>
              <a:rPr lang="hr-HR" dirty="0" err="1" smtClean="0"/>
              <a:t>treatment</a:t>
            </a:r>
            <a:r>
              <a:rPr lang="hr-HR" dirty="0" smtClean="0"/>
              <a:t> </a:t>
            </a:r>
            <a:r>
              <a:rPr lang="hr-HR" dirty="0" err="1" smtClean="0"/>
              <a:t>conditions</a:t>
            </a:r>
            <a:r>
              <a:rPr lang="hr-HR" dirty="0" smtClean="0"/>
              <a:t>, </a:t>
            </a:r>
            <a:r>
              <a:rPr lang="hr-HR" dirty="0" err="1" smtClean="0"/>
              <a:t>also</a:t>
            </a:r>
            <a:r>
              <a:rPr lang="hr-HR" dirty="0" smtClean="0"/>
              <a:t> </a:t>
            </a:r>
            <a:r>
              <a:rPr lang="hr-HR" dirty="0" err="1" smtClean="0"/>
              <a:t>enter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initial</a:t>
            </a:r>
            <a:r>
              <a:rPr lang="hr-HR" dirty="0" smtClean="0"/>
              <a:t> </a:t>
            </a:r>
            <a:r>
              <a:rPr lang="hr-HR" dirty="0" err="1" smtClean="0"/>
              <a:t>probing</a:t>
            </a:r>
            <a:r>
              <a:rPr lang="hr-HR" dirty="0" smtClean="0"/>
              <a:t> </a:t>
            </a:r>
            <a:r>
              <a:rPr lang="hr-HR" dirty="0" err="1" smtClean="0"/>
              <a:t>depth</a:t>
            </a:r>
            <a:r>
              <a:rPr lang="hr-HR" dirty="0" smtClean="0"/>
              <a:t> data </a:t>
            </a:r>
            <a:r>
              <a:rPr lang="hr-HR" dirty="0" err="1" smtClean="0"/>
              <a:t>and</a:t>
            </a:r>
            <a:r>
              <a:rPr lang="hr-HR" dirty="0" smtClean="0"/>
              <a:t> a </a:t>
            </a:r>
            <a:r>
              <a:rPr lang="hr-HR" dirty="0" err="1" smtClean="0"/>
              <a:t>photograph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0556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Enter </a:t>
            </a:r>
            <a:r>
              <a:rPr lang="hr-HR" dirty="0" err="1" smtClean="0"/>
              <a:t>all</a:t>
            </a:r>
            <a:r>
              <a:rPr lang="hr-HR" dirty="0" smtClean="0"/>
              <a:t> </a:t>
            </a:r>
            <a:r>
              <a:rPr lang="hr-HR" dirty="0" err="1" smtClean="0"/>
              <a:t>required</a:t>
            </a:r>
            <a:r>
              <a:rPr lang="hr-HR" dirty="0" smtClean="0"/>
              <a:t> data.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6902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Enter </a:t>
            </a:r>
            <a:r>
              <a:rPr lang="hr-HR" sz="1100" b="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all</a:t>
            </a:r>
            <a:r>
              <a:rPr lang="hr-HR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hr-HR" sz="1100" b="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required</a:t>
            </a:r>
            <a:r>
              <a:rPr lang="en-US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history</a:t>
            </a:r>
            <a:r>
              <a:rPr lang="hr-HR" sz="1100" b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data.</a:t>
            </a:r>
            <a:endParaRPr lang="hr-HR" sz="1100" b="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3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Place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images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intended</a:t>
            </a:r>
            <a:r>
              <a:rPr lang="hr-HR" b="0" dirty="0" smtClean="0"/>
              <a:t> </a:t>
            </a:r>
            <a:r>
              <a:rPr lang="hr-HR" b="0" dirty="0" err="1" smtClean="0"/>
              <a:t>places</a:t>
            </a:r>
            <a:r>
              <a:rPr lang="hr-HR" b="0" dirty="0" smtClean="0"/>
              <a:t> (Insert&gt; Picture).</a:t>
            </a:r>
            <a:endParaRPr lang="hr-HR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787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Enter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data (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numbers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space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mark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missing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tooth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letter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"x"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Insert&gt;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Shape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&gt; Oval.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Mark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shallow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deep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pockets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(4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 5 mm -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blue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, ≥6 mm - red) for </a:t>
            </a:r>
            <a:r>
              <a:rPr lang="hr-HR" sz="1100" b="0" dirty="0" err="1" smtClean="0">
                <a:latin typeface="Times New Roman" pitchFamily="18" charset="0"/>
                <a:cs typeface="Times New Roman" pitchFamily="18" charset="0"/>
              </a:rPr>
              <a:t>clarity</a:t>
            </a:r>
            <a:r>
              <a:rPr lang="hr-HR" sz="11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100" b="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870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smtClean="0"/>
              <a:t>Enter </a:t>
            </a:r>
            <a:r>
              <a:rPr lang="hr-HR" b="0" dirty="0" err="1" smtClean="0"/>
              <a:t>the</a:t>
            </a:r>
            <a:r>
              <a:rPr lang="hr-HR" b="0" dirty="0" smtClean="0"/>
              <a:t> data (</a:t>
            </a:r>
            <a:r>
              <a:rPr lang="hr-HR" b="0" dirty="0" err="1" smtClean="0"/>
              <a:t>figures</a:t>
            </a:r>
            <a:r>
              <a:rPr lang="hr-HR" b="0" dirty="0" smtClean="0"/>
              <a:t>)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space</a:t>
            </a:r>
            <a:r>
              <a:rPr lang="hr-HR" b="0" dirty="0" smtClean="0"/>
              <a:t> </a:t>
            </a:r>
            <a:r>
              <a:rPr lang="hr-HR" b="0" dirty="0" err="1" smtClean="0"/>
              <a:t>provided</a:t>
            </a:r>
            <a:r>
              <a:rPr lang="hr-HR" b="0" dirty="0" smtClean="0"/>
              <a:t>, </a:t>
            </a:r>
            <a:r>
              <a:rPr lang="hr-HR" b="0" dirty="0" err="1" smtClean="0"/>
              <a:t>mark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missing</a:t>
            </a:r>
            <a:r>
              <a:rPr lang="hr-HR" b="0" dirty="0" smtClean="0"/>
              <a:t> </a:t>
            </a:r>
            <a:r>
              <a:rPr lang="hr-HR" b="0" dirty="0" err="1" smtClean="0"/>
              <a:t>tooth</a:t>
            </a:r>
            <a:r>
              <a:rPr lang="hr-HR" b="0" dirty="0" smtClean="0"/>
              <a:t> </a:t>
            </a:r>
            <a:r>
              <a:rPr lang="hr-HR" b="0" dirty="0" err="1" smtClean="0"/>
              <a:t>with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letter</a:t>
            </a:r>
            <a:r>
              <a:rPr lang="hr-HR" b="0" dirty="0" smtClean="0"/>
              <a:t> "x" </a:t>
            </a:r>
            <a:r>
              <a:rPr lang="hr-HR" b="0" dirty="0" err="1" smtClean="0"/>
              <a:t>or</a:t>
            </a:r>
            <a:r>
              <a:rPr lang="hr-HR" b="0" dirty="0" smtClean="0"/>
              <a:t> </a:t>
            </a:r>
            <a:r>
              <a:rPr lang="hr-HR" b="0" dirty="0" err="1" smtClean="0"/>
              <a:t>leave</a:t>
            </a:r>
            <a:r>
              <a:rPr lang="hr-HR" b="0" dirty="0" smtClean="0"/>
              <a:t> </a:t>
            </a:r>
            <a:r>
              <a:rPr lang="hr-HR" b="0" dirty="0" err="1" smtClean="0"/>
              <a:t>it</a:t>
            </a:r>
            <a:r>
              <a:rPr lang="hr-HR" b="0" dirty="0" smtClean="0"/>
              <a:t> </a:t>
            </a:r>
            <a:r>
              <a:rPr lang="hr-HR" b="0" dirty="0" err="1" smtClean="0"/>
              <a:t>blank</a:t>
            </a:r>
            <a:r>
              <a:rPr lang="hr-HR" b="0" dirty="0" smtClean="0"/>
              <a:t>. </a:t>
            </a:r>
            <a:r>
              <a:rPr lang="hr-HR" b="0" dirty="0" err="1" smtClean="0"/>
              <a:t>Mark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width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keratinized</a:t>
            </a:r>
            <a:r>
              <a:rPr lang="hr-HR" b="0" dirty="0" smtClean="0"/>
              <a:t> </a:t>
            </a:r>
            <a:r>
              <a:rPr lang="hr-HR" b="0" dirty="0" err="1" smtClean="0"/>
              <a:t>gingiva</a:t>
            </a:r>
            <a:r>
              <a:rPr lang="hr-HR" b="0" dirty="0" smtClean="0"/>
              <a:t> </a:t>
            </a:r>
            <a:r>
              <a:rPr lang="hr-HR" b="0" dirty="0" err="1" smtClean="0"/>
              <a:t>by</a:t>
            </a:r>
            <a:r>
              <a:rPr lang="hr-HR" b="0" dirty="0" smtClean="0"/>
              <a:t> </a:t>
            </a:r>
            <a:r>
              <a:rPr lang="hr-HR" b="0" dirty="0" err="1" smtClean="0"/>
              <a:t>painting</a:t>
            </a:r>
            <a:r>
              <a:rPr lang="hr-HR" b="0" dirty="0" smtClean="0"/>
              <a:t> one </a:t>
            </a:r>
            <a:r>
              <a:rPr lang="hr-HR" b="0" dirty="0" err="1" smtClean="0"/>
              <a:t>square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table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vertical</a:t>
            </a:r>
            <a:r>
              <a:rPr lang="hr-HR" b="0" dirty="0" smtClean="0"/>
              <a:t> </a:t>
            </a:r>
            <a:r>
              <a:rPr lang="hr-HR" b="0" dirty="0" err="1" smtClean="0"/>
              <a:t>direction</a:t>
            </a:r>
            <a:r>
              <a:rPr lang="hr-HR" b="0" dirty="0" smtClean="0"/>
              <a:t> for </a:t>
            </a:r>
            <a:r>
              <a:rPr lang="hr-HR" b="0" dirty="0" err="1" smtClean="0"/>
              <a:t>each</a:t>
            </a:r>
            <a:r>
              <a:rPr lang="hr-HR" b="0" dirty="0" smtClean="0"/>
              <a:t> </a:t>
            </a:r>
            <a:r>
              <a:rPr lang="hr-HR" b="0" dirty="0" err="1" smtClean="0"/>
              <a:t>millimeter</a:t>
            </a:r>
            <a:r>
              <a:rPr lang="hr-HR" b="0" dirty="0" smtClean="0"/>
              <a:t> </a:t>
            </a:r>
            <a:r>
              <a:rPr lang="hr-HR" b="0" dirty="0" err="1" smtClean="0"/>
              <a:t>of</a:t>
            </a:r>
            <a:r>
              <a:rPr lang="hr-HR" b="0" dirty="0" smtClean="0"/>
              <a:t> </a:t>
            </a:r>
            <a:r>
              <a:rPr lang="hr-HR" b="0" dirty="0" err="1" smtClean="0"/>
              <a:t>width</a:t>
            </a:r>
            <a:r>
              <a:rPr lang="hr-HR" b="0" dirty="0" smtClean="0"/>
              <a:t> (8 </a:t>
            </a:r>
            <a:r>
              <a:rPr lang="hr-HR" b="0" dirty="0" err="1" smtClean="0"/>
              <a:t>squares</a:t>
            </a:r>
            <a:r>
              <a:rPr lang="hr-HR" b="0" dirty="0" smtClean="0"/>
              <a:t> = 8mm).</a:t>
            </a:r>
            <a:endParaRPr lang="hr-HR" sz="1200" b="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4116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err="1" smtClean="0"/>
              <a:t>Add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patient's</a:t>
            </a:r>
            <a:r>
              <a:rPr lang="hr-HR" b="0" dirty="0" smtClean="0"/>
              <a:t> </a:t>
            </a:r>
            <a:r>
              <a:rPr lang="hr-HR" b="0" dirty="0" err="1" smtClean="0"/>
              <a:t>orthopantomogram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enter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data (</a:t>
            </a:r>
            <a:r>
              <a:rPr lang="hr-HR" b="0" dirty="0" err="1" smtClean="0"/>
              <a:t>figures</a:t>
            </a:r>
            <a:r>
              <a:rPr lang="hr-HR" b="0" dirty="0" smtClean="0"/>
              <a:t>)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space</a:t>
            </a:r>
            <a:r>
              <a:rPr lang="hr-HR" b="0" dirty="0" smtClean="0"/>
              <a:t> </a:t>
            </a:r>
            <a:r>
              <a:rPr lang="hr-HR" b="0" dirty="0" err="1" smtClean="0"/>
              <a:t>provided</a:t>
            </a:r>
            <a:r>
              <a:rPr lang="hr-HR" b="0" dirty="0" smtClean="0"/>
              <a:t>, </a:t>
            </a:r>
            <a:r>
              <a:rPr lang="hr-HR" b="0" dirty="0" err="1" smtClean="0"/>
              <a:t>mark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missing</a:t>
            </a:r>
            <a:r>
              <a:rPr lang="hr-HR" b="0" dirty="0" smtClean="0"/>
              <a:t> </a:t>
            </a:r>
            <a:r>
              <a:rPr lang="hr-HR" b="0" dirty="0" err="1" smtClean="0"/>
              <a:t>tooth</a:t>
            </a:r>
            <a:r>
              <a:rPr lang="hr-HR" b="0" dirty="0" smtClean="0"/>
              <a:t> </a:t>
            </a:r>
            <a:r>
              <a:rPr lang="hr-HR" b="0" dirty="0" err="1" smtClean="0"/>
              <a:t>with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letter</a:t>
            </a:r>
            <a:r>
              <a:rPr lang="hr-HR" b="0" dirty="0" smtClean="0"/>
              <a:t> "x" </a:t>
            </a:r>
            <a:r>
              <a:rPr lang="hr-HR" b="0" dirty="0" err="1" smtClean="0"/>
              <a:t>or</a:t>
            </a:r>
            <a:r>
              <a:rPr lang="hr-HR" b="0" dirty="0" smtClean="0"/>
              <a:t> </a:t>
            </a:r>
            <a:r>
              <a:rPr lang="hr-HR" b="0" dirty="0" err="1" smtClean="0"/>
              <a:t>leave</a:t>
            </a:r>
            <a:r>
              <a:rPr lang="hr-HR" b="0" dirty="0" smtClean="0"/>
              <a:t> </a:t>
            </a:r>
            <a:r>
              <a:rPr lang="hr-HR" b="0" dirty="0" err="1" smtClean="0"/>
              <a:t>it</a:t>
            </a:r>
            <a:r>
              <a:rPr lang="hr-HR" b="0" dirty="0" smtClean="0"/>
              <a:t> </a:t>
            </a:r>
            <a:r>
              <a:rPr lang="hr-HR" b="0" dirty="0" err="1" smtClean="0"/>
              <a:t>blank</a:t>
            </a:r>
            <a:r>
              <a:rPr lang="hr-HR" b="0" dirty="0" smtClean="0"/>
              <a:t>.</a:t>
            </a:r>
            <a:endParaRPr lang="hr-HR" sz="1200" b="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9793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err="1" smtClean="0"/>
              <a:t>Mark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premature</a:t>
            </a:r>
            <a:r>
              <a:rPr lang="hr-HR" b="0" dirty="0" smtClean="0"/>
              <a:t> </a:t>
            </a:r>
            <a:r>
              <a:rPr lang="hr-HR" b="0" dirty="0" err="1" smtClean="0"/>
              <a:t>contacts</a:t>
            </a:r>
            <a:r>
              <a:rPr lang="hr-HR" b="0" dirty="0" smtClean="0"/>
              <a:t> </a:t>
            </a:r>
            <a:r>
              <a:rPr lang="hr-HR" b="0" dirty="0" err="1" smtClean="0"/>
              <a:t>with</a:t>
            </a:r>
            <a:r>
              <a:rPr lang="hr-HR" b="0" dirty="0" smtClean="0"/>
              <a:t> </a:t>
            </a:r>
            <a:r>
              <a:rPr lang="hr-HR" b="0" dirty="0" err="1" smtClean="0"/>
              <a:t>an</a:t>
            </a:r>
            <a:r>
              <a:rPr lang="hr-HR" b="0" dirty="0" smtClean="0"/>
              <a:t> “x”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appropriate</a:t>
            </a:r>
            <a:r>
              <a:rPr lang="hr-HR" b="0" dirty="0" smtClean="0"/>
              <a:t> place,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circle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teeth</a:t>
            </a:r>
            <a:r>
              <a:rPr lang="hr-HR" b="0" dirty="0" smtClean="0"/>
              <a:t> </a:t>
            </a:r>
            <a:r>
              <a:rPr lang="hr-HR" b="0" dirty="0" err="1" smtClean="0"/>
              <a:t>contacts</a:t>
            </a:r>
            <a:r>
              <a:rPr lang="hr-HR" b="0" dirty="0" smtClean="0"/>
              <a:t>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protrusion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left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</a:t>
            </a:r>
            <a:r>
              <a:rPr lang="hr-HR" b="0" dirty="0" err="1" smtClean="0"/>
              <a:t>right</a:t>
            </a:r>
            <a:r>
              <a:rPr lang="hr-HR" b="0" dirty="0" smtClean="0"/>
              <a:t> </a:t>
            </a:r>
            <a:r>
              <a:rPr lang="hr-HR" b="0" dirty="0" err="1" smtClean="0"/>
              <a:t>laterotrusion</a:t>
            </a:r>
            <a:r>
              <a:rPr lang="hr-HR" b="0" dirty="0" smtClean="0"/>
              <a:t> </a:t>
            </a:r>
            <a:r>
              <a:rPr lang="hr-HR" b="0" dirty="0" err="1" smtClean="0"/>
              <a:t>movements</a:t>
            </a:r>
            <a:r>
              <a:rPr lang="hr-HR" b="0" dirty="0" smtClean="0"/>
              <a:t> (Insert&gt; </a:t>
            </a:r>
            <a:r>
              <a:rPr lang="hr-HR" b="0" dirty="0" err="1" smtClean="0"/>
              <a:t>Shape</a:t>
            </a:r>
            <a:r>
              <a:rPr lang="hr-HR" b="0" dirty="0" smtClean="0"/>
              <a:t>&gt; Oval </a:t>
            </a:r>
            <a:r>
              <a:rPr lang="hr-HR" b="0" dirty="0" err="1" smtClean="0"/>
              <a:t>or</a:t>
            </a:r>
            <a:r>
              <a:rPr lang="hr-HR" b="0" dirty="0" smtClean="0"/>
              <a:t> Insert&gt; </a:t>
            </a:r>
            <a:r>
              <a:rPr lang="hr-HR" b="0" dirty="0" err="1" smtClean="0"/>
              <a:t>Shape</a:t>
            </a:r>
            <a:r>
              <a:rPr lang="hr-HR" b="0" dirty="0" smtClean="0"/>
              <a:t>&gt; </a:t>
            </a:r>
            <a:r>
              <a:rPr lang="hr-HR" b="0" dirty="0" err="1" smtClean="0"/>
              <a:t>Scribble</a:t>
            </a:r>
            <a:r>
              <a:rPr lang="hr-HR" b="0" dirty="0" smtClean="0"/>
              <a:t>).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603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dirty="0" err="1" smtClean="0"/>
              <a:t>Fill</a:t>
            </a:r>
            <a:r>
              <a:rPr lang="hr-HR" b="0" dirty="0" smtClean="0"/>
              <a:t> </a:t>
            </a:r>
            <a:r>
              <a:rPr lang="hr-HR" b="0" dirty="0" err="1" smtClean="0"/>
              <a:t>out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form</a:t>
            </a:r>
            <a:r>
              <a:rPr lang="hr-HR" b="0" dirty="0" smtClean="0"/>
              <a:t> at https://www.perio-tools.com/pra/en/, </a:t>
            </a:r>
            <a:r>
              <a:rPr lang="hr-HR" b="0" dirty="0" err="1" smtClean="0"/>
              <a:t>then</a:t>
            </a:r>
            <a:r>
              <a:rPr lang="hr-HR" b="0" dirty="0" smtClean="0"/>
              <a:t> take a </a:t>
            </a:r>
            <a:r>
              <a:rPr lang="hr-HR" b="0" dirty="0" err="1" smtClean="0"/>
              <a:t>screenshot</a:t>
            </a:r>
            <a:r>
              <a:rPr lang="hr-HR" b="0" dirty="0" smtClean="0"/>
              <a:t> </a:t>
            </a:r>
            <a:r>
              <a:rPr lang="hr-HR" b="0" dirty="0" err="1" smtClean="0"/>
              <a:t>and</a:t>
            </a:r>
            <a:r>
              <a:rPr lang="hr-HR" b="0" dirty="0" smtClean="0"/>
              <a:t> place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photo</a:t>
            </a:r>
            <a:r>
              <a:rPr lang="hr-HR" b="0" dirty="0" smtClean="0"/>
              <a:t> (Insert&gt; Picture) </a:t>
            </a:r>
            <a:r>
              <a:rPr lang="hr-HR" b="0" dirty="0" err="1" smtClean="0"/>
              <a:t>in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space</a:t>
            </a:r>
            <a:r>
              <a:rPr lang="hr-HR" b="0" dirty="0" smtClean="0"/>
              <a:t> </a:t>
            </a:r>
            <a:r>
              <a:rPr lang="hr-HR" b="0" dirty="0" err="1" smtClean="0"/>
              <a:t>provided</a:t>
            </a:r>
            <a:r>
              <a:rPr lang="hr-HR" b="0" dirty="0" smtClean="0"/>
              <a:t>. </a:t>
            </a:r>
            <a:endParaRPr lang="en-US" b="0" dirty="0" smtClean="0"/>
          </a:p>
          <a:p>
            <a:r>
              <a:rPr lang="hr-HR" b="0" dirty="0" err="1" smtClean="0"/>
              <a:t>Crop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screenshot</a:t>
            </a:r>
            <a:r>
              <a:rPr lang="hr-HR" b="0" dirty="0" smtClean="0"/>
              <a:t> </a:t>
            </a:r>
            <a:r>
              <a:rPr lang="hr-HR" b="0" dirty="0" err="1" smtClean="0"/>
              <a:t>so</a:t>
            </a:r>
            <a:r>
              <a:rPr lang="hr-HR" b="0" dirty="0" smtClean="0"/>
              <a:t> </a:t>
            </a:r>
            <a:r>
              <a:rPr lang="hr-HR" b="0" dirty="0" err="1" smtClean="0"/>
              <a:t>that</a:t>
            </a:r>
            <a:r>
              <a:rPr lang="hr-HR" b="0" dirty="0" smtClean="0"/>
              <a:t> </a:t>
            </a:r>
            <a:r>
              <a:rPr lang="hr-HR" b="0" dirty="0" err="1" smtClean="0"/>
              <a:t>only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function</a:t>
            </a:r>
            <a:r>
              <a:rPr lang="hr-HR" b="0" dirty="0" smtClean="0"/>
              <a:t> </a:t>
            </a:r>
            <a:r>
              <a:rPr lang="hr-HR" b="0" dirty="0" err="1" smtClean="0"/>
              <a:t>diagram</a:t>
            </a:r>
            <a:r>
              <a:rPr lang="hr-HR" b="0" dirty="0" smtClean="0"/>
              <a:t> </a:t>
            </a:r>
            <a:r>
              <a:rPr lang="hr-HR" b="0" dirty="0" err="1" smtClean="0"/>
              <a:t>is</a:t>
            </a:r>
            <a:r>
              <a:rPr lang="hr-HR" b="0" dirty="0" smtClean="0"/>
              <a:t> </a:t>
            </a:r>
            <a:r>
              <a:rPr lang="hr-HR" b="0" dirty="0" err="1" smtClean="0"/>
              <a:t>visible</a:t>
            </a:r>
            <a:r>
              <a:rPr lang="hr-HR" b="0" dirty="0" smtClean="0"/>
              <a:t>, </a:t>
            </a:r>
            <a:r>
              <a:rPr lang="hr-HR" b="0" dirty="0" err="1" smtClean="0"/>
              <a:t>without</a:t>
            </a:r>
            <a:r>
              <a:rPr lang="hr-HR" b="0" dirty="0" smtClean="0"/>
              <a:t> </a:t>
            </a:r>
            <a:r>
              <a:rPr lang="hr-HR" b="0" dirty="0" err="1" smtClean="0"/>
              <a:t>further</a:t>
            </a:r>
            <a:r>
              <a:rPr lang="hr-HR" b="0" dirty="0" smtClean="0"/>
              <a:t> </a:t>
            </a:r>
            <a:r>
              <a:rPr lang="hr-HR" b="0" dirty="0" err="1" smtClean="0"/>
              <a:t>explanation</a:t>
            </a:r>
            <a:r>
              <a:rPr lang="hr-HR" b="0" dirty="0" smtClean="0"/>
              <a:t> </a:t>
            </a:r>
            <a:r>
              <a:rPr lang="hr-HR" b="0" dirty="0" err="1" smtClean="0"/>
              <a:t>below</a:t>
            </a:r>
            <a:r>
              <a:rPr lang="hr-HR" b="0" dirty="0" smtClean="0"/>
              <a:t> </a:t>
            </a:r>
            <a:r>
              <a:rPr lang="hr-HR" b="0" dirty="0" err="1" smtClean="0"/>
              <a:t>the</a:t>
            </a:r>
            <a:r>
              <a:rPr lang="hr-HR" b="0" dirty="0" smtClean="0"/>
              <a:t> </a:t>
            </a:r>
            <a:r>
              <a:rPr lang="hr-HR" b="0" dirty="0" err="1" smtClean="0"/>
              <a:t>diagram</a:t>
            </a:r>
            <a:r>
              <a:rPr lang="hr-HR" b="0" dirty="0" smtClean="0"/>
              <a:t>, for </a:t>
            </a:r>
            <a:r>
              <a:rPr lang="hr-HR" b="0" dirty="0" err="1" smtClean="0"/>
              <a:t>better</a:t>
            </a:r>
            <a:r>
              <a:rPr lang="hr-HR" b="0" dirty="0" smtClean="0"/>
              <a:t> </a:t>
            </a:r>
            <a:r>
              <a:rPr lang="hr-HR" b="0" dirty="0" err="1" smtClean="0"/>
              <a:t>image</a:t>
            </a:r>
            <a:r>
              <a:rPr lang="hr-HR" b="0" dirty="0" smtClean="0"/>
              <a:t> </a:t>
            </a:r>
            <a:r>
              <a:rPr lang="hr-HR" b="0" dirty="0" err="1" smtClean="0"/>
              <a:t>resolution</a:t>
            </a:r>
            <a:r>
              <a:rPr lang="hr-HR" b="0" dirty="0" smtClean="0"/>
              <a:t>.</a:t>
            </a:r>
            <a:endParaRPr lang="hr-HR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03A4E-0A76-47DC-B110-9DB515FADD68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90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07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776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322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31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133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000">
                <a:latin typeface="Times New Roman" pitchFamily="18" charset="0"/>
                <a:cs typeface="Times New Roman" pitchFamily="18" charset="0"/>
              </a:defRPr>
            </a:lvl3pPr>
            <a:lvl4pPr>
              <a:defRPr sz="1800">
                <a:latin typeface="Times New Roman" pitchFamily="18" charset="0"/>
                <a:cs typeface="Times New Roman" pitchFamily="18" charset="0"/>
              </a:defRPr>
            </a:lvl4pPr>
            <a:lvl5pPr>
              <a:defRPr sz="1800"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225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420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69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96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163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83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EF59D-21A0-40D3-BD11-F97F6F53B65A}" type="datetimeFigureOut">
              <a:rPr lang="hr-HR" smtClean="0"/>
              <a:t>24.5.2022.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F5115-A2DA-4FE0-893D-3F28EA2BC59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7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1.docx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 report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exam presentation</a:t>
            </a:r>
            <a:endParaRPr lang="hr-H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336" y="5877272"/>
            <a:ext cx="5112568" cy="864096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dirty="0" smtClean="0"/>
              <a:t>Course</a:t>
            </a:r>
            <a:r>
              <a:rPr lang="hr-HR" sz="2400" dirty="0" smtClean="0"/>
              <a:t>: </a:t>
            </a:r>
            <a:r>
              <a:rPr lang="en-US" sz="2400" dirty="0" smtClean="0"/>
              <a:t>Clinical periodontology</a:t>
            </a:r>
            <a:endParaRPr lang="hr-HR" sz="2400" dirty="0"/>
          </a:p>
          <a:p>
            <a:pPr algn="l"/>
            <a:r>
              <a:rPr lang="en-US" sz="2400" dirty="0" smtClean="0"/>
              <a:t>School year: </a:t>
            </a:r>
            <a:endParaRPr lang="hr-HR" sz="2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449" y="93688"/>
            <a:ext cx="1970368" cy="1948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32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4087006" y="2003587"/>
            <a:ext cx="922466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PERIODONTAL RISK ASSESSMENT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36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12" y="908720"/>
            <a:ext cx="92890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154570" y="2686683"/>
            <a:ext cx="3320008" cy="484163"/>
          </a:xfrm>
        </p:spPr>
        <p:txBody>
          <a:bodyPr/>
          <a:lstStyle/>
          <a:p>
            <a:pPr algn="l"/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DIAGNOSIS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69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312043" y="2916163"/>
            <a:ext cx="3634953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THERAPY PLAN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05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330191" y="3070215"/>
            <a:ext cx="567124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SURGICAL THERAPY PLAN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83432" y="98072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35832" y="1133128"/>
            <a:ext cx="10972800" cy="5032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03512" y="908720"/>
            <a:ext cx="928903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0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212297" y="2882888"/>
            <a:ext cx="5336232" cy="484163"/>
          </a:xfrm>
        </p:spPr>
        <p:txBody>
          <a:bodyPr/>
          <a:lstStyle/>
          <a:p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PROGNO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SIS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9150" y="6079570"/>
            <a:ext cx="25042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Furcation involvement </a:t>
            </a:r>
            <a:r>
              <a:rPr lang="hr-HR" sz="1200" dirty="0" smtClean="0">
                <a:latin typeface="Arial" pitchFamily="34" charset="0"/>
                <a:cs typeface="Arial" pitchFamily="34" charset="0"/>
              </a:rPr>
              <a:t>(F1 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– F3)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961853" y="332656"/>
            <a:ext cx="21873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Probing depth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(mm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416993"/>
              </p:ext>
            </p:extLst>
          </p:nvPr>
        </p:nvGraphicFramePr>
        <p:xfrm>
          <a:off x="3935760" y="6021289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95267"/>
              </p:ext>
            </p:extLst>
          </p:nvPr>
        </p:nvGraphicFramePr>
        <p:xfrm>
          <a:off x="3149179" y="116632"/>
          <a:ext cx="5971157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633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04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2" y="216126"/>
            <a:ext cx="10972800" cy="1143000"/>
          </a:xfrm>
        </p:spPr>
        <p:txBody>
          <a:bodyPr>
            <a:noAutofit/>
          </a:bodyPr>
          <a:lstStyle/>
          <a:p>
            <a:pPr algn="l"/>
            <a:r>
              <a:rPr lang="hr-HR" sz="3200" dirty="0" smtClean="0"/>
              <a:t>OP</a:t>
            </a:r>
            <a:r>
              <a:rPr lang="en-US" sz="3200" dirty="0" smtClean="0"/>
              <a:t>TIONAL</a:t>
            </a:r>
            <a:r>
              <a:rPr lang="hr-HR" sz="3200" dirty="0" smtClean="0"/>
              <a:t>: </a:t>
            </a:r>
            <a:r>
              <a:rPr lang="hr-HR" sz="3200" dirty="0" err="1" smtClean="0"/>
              <a:t>re-evalua</a:t>
            </a:r>
            <a:r>
              <a:rPr lang="en-US" sz="3200" dirty="0" smtClean="0"/>
              <a:t>tion</a:t>
            </a:r>
            <a:r>
              <a:rPr lang="hr-HR" sz="3200" dirty="0" smtClean="0"/>
              <a:t> </a:t>
            </a:r>
            <a:r>
              <a:rPr lang="hr-HR" sz="3200" dirty="0" smtClean="0"/>
              <a:t/>
            </a:r>
            <a:br>
              <a:rPr lang="hr-HR" sz="3200" dirty="0" smtClean="0"/>
            </a:br>
            <a:r>
              <a:rPr lang="hr-HR" sz="3200" dirty="0" smtClean="0"/>
              <a:t>– </a:t>
            </a:r>
            <a:r>
              <a:rPr lang="en-US" sz="3200" dirty="0" smtClean="0"/>
              <a:t>probing depths and dental photography</a:t>
            </a:r>
            <a:endParaRPr lang="hr-HR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40937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Probing</a:t>
            </a: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05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depth</a:t>
            </a:r>
            <a:r>
              <a:rPr lang="en-US" sz="105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05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(mm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220402" y="1882135"/>
            <a:ext cx="5597844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hr-HR" sz="1050" b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Probing</a:t>
            </a:r>
            <a:r>
              <a:rPr lang="hr-HR" sz="105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05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depth</a:t>
            </a:r>
            <a:r>
              <a:rPr lang="en-US" sz="105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05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(mm</a:t>
            </a:r>
            <a:r>
              <a:rPr lang="hr-HR" sz="105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hr-HR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31123"/>
              </p:ext>
            </p:extLst>
          </p:nvPr>
        </p:nvGraphicFramePr>
        <p:xfrm>
          <a:off x="335362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998312"/>
              </p:ext>
            </p:extLst>
          </p:nvPr>
        </p:nvGraphicFramePr>
        <p:xfrm>
          <a:off x="6340708" y="2237314"/>
          <a:ext cx="5472602" cy="13357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18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40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0937" y="1415889"/>
            <a:ext cx="3418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BASELINE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THERAPY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0402" y="1415889"/>
            <a:ext cx="4130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THERAPY 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RE-EVALUA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5560" y="4762508"/>
            <a:ext cx="1898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10906" y="4762508"/>
            <a:ext cx="1898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31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CONTENT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691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bg1">
                    <a:lumMod val="50000"/>
                  </a:schemeClr>
                </a:solidFill>
              </a:rPr>
              <a:t>BASIC </a:t>
            </a: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INFORMATION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HISTORY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DENTAL PHOTOGRAPHY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DIAGNOSTICS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RADIOGRAPHIC ANALYSIS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OCCLUSION ANALYSIS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PERIODONTAL </a:t>
            </a:r>
            <a:r>
              <a:rPr lang="hr-HR" dirty="0">
                <a:solidFill>
                  <a:schemeClr val="bg1">
                    <a:lumMod val="50000"/>
                  </a:schemeClr>
                </a:solidFill>
              </a:rPr>
              <a:t>RISK </a:t>
            </a: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ASSESSMENT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DIAGNOSIS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THERAPY PLAN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SURGICAL </a:t>
            </a:r>
            <a:r>
              <a:rPr lang="hr-HR" dirty="0">
                <a:solidFill>
                  <a:schemeClr val="bg1">
                    <a:lumMod val="50000"/>
                  </a:schemeClr>
                </a:solidFill>
              </a:rPr>
              <a:t>THERAPY </a:t>
            </a: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PLAN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PROGNOSIS</a:t>
            </a:r>
            <a:endParaRPr lang="hr-HR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30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11424" y="476672"/>
            <a:ext cx="8208912" cy="2952328"/>
          </a:xfrm>
          <a:ln w="19050">
            <a:noFill/>
          </a:ln>
        </p:spPr>
        <p:txBody>
          <a:bodyPr/>
          <a:lstStyle/>
          <a:p>
            <a:pPr marL="0" indent="0">
              <a:buNone/>
            </a:pPr>
            <a:r>
              <a:rPr lang="hr-HR" b="1" dirty="0"/>
              <a:t>STUDENT </a:t>
            </a:r>
            <a:r>
              <a:rPr lang="hr-HR" b="1" dirty="0" smtClean="0"/>
              <a:t>INFORMATION</a:t>
            </a:r>
            <a:endParaRPr lang="en-US" b="1" dirty="0" smtClean="0"/>
          </a:p>
          <a:p>
            <a:pPr marL="0" indent="0">
              <a:buNone/>
            </a:pPr>
            <a:r>
              <a:rPr lang="hr-HR" sz="2400" dirty="0"/>
              <a:t>Name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 smtClean="0"/>
              <a:t>surname</a:t>
            </a:r>
            <a:endParaRPr lang="en-US" sz="2400" dirty="0" smtClean="0"/>
          </a:p>
          <a:p>
            <a:pPr marL="0" indent="0">
              <a:buNone/>
            </a:pPr>
            <a:r>
              <a:rPr lang="hr-HR" sz="2400" dirty="0" smtClean="0"/>
              <a:t>Group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S</a:t>
            </a:r>
            <a:r>
              <a:rPr lang="hr-HR" sz="2400" dirty="0" err="1" smtClean="0"/>
              <a:t>chool</a:t>
            </a:r>
            <a:r>
              <a:rPr lang="hr-HR" sz="2400" dirty="0" smtClean="0"/>
              <a:t> </a:t>
            </a:r>
            <a:r>
              <a:rPr lang="hr-HR" sz="2400" dirty="0" err="1" smtClean="0"/>
              <a:t>year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911424" y="3573016"/>
            <a:ext cx="7488832" cy="2664296"/>
          </a:xfrm>
          <a:ln w="254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hr-HR" b="1" dirty="0"/>
              <a:t>GENERAL </a:t>
            </a:r>
            <a:r>
              <a:rPr lang="hr-HR" b="1" dirty="0" smtClean="0"/>
              <a:t>INFORMATION</a:t>
            </a:r>
            <a:r>
              <a:rPr lang="en-US" b="1" dirty="0" smtClean="0"/>
              <a:t> - </a:t>
            </a:r>
            <a:r>
              <a:rPr lang="hr-HR" b="1" dirty="0"/>
              <a:t>PATIENT</a:t>
            </a:r>
            <a:endParaRPr lang="en-US" b="1" dirty="0" smtClean="0"/>
          </a:p>
          <a:p>
            <a:pPr marL="0" indent="0">
              <a:buNone/>
            </a:pPr>
            <a:r>
              <a:rPr lang="vi-VN" dirty="0" smtClean="0"/>
              <a:t>C</a:t>
            </a:r>
            <a:r>
              <a:rPr lang="en-US" dirty="0" smtClean="0"/>
              <a:t>hart</a:t>
            </a:r>
            <a:r>
              <a:rPr lang="vi-VN" dirty="0" smtClean="0"/>
              <a:t> number</a:t>
            </a:r>
            <a:endParaRPr lang="en-US" dirty="0" smtClean="0"/>
          </a:p>
          <a:p>
            <a:pPr marL="0" indent="0">
              <a:buNone/>
            </a:pPr>
            <a:r>
              <a:rPr lang="vi-VN" dirty="0" smtClean="0"/>
              <a:t>Initials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Gender</a:t>
            </a:r>
          </a:p>
          <a:p>
            <a:pPr marL="0" indent="0">
              <a:buNone/>
            </a:pPr>
            <a:r>
              <a:rPr lang="en-US" dirty="0" smtClean="0"/>
              <a:t>Y</a:t>
            </a:r>
            <a:r>
              <a:rPr lang="vi-VN" dirty="0" smtClean="0"/>
              <a:t>ear </a:t>
            </a:r>
            <a:r>
              <a:rPr lang="vi-VN" dirty="0"/>
              <a:t>of birth</a:t>
            </a: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39150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hr-HR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721260" y="2721257"/>
            <a:ext cx="6858002" cy="1415481"/>
          </a:xfrm>
        </p:spPr>
        <p:txBody>
          <a:bodyPr/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672544" y="404664"/>
            <a:ext cx="4320000" cy="288032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DENTAL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775520" y="357333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PERIODONTAL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672064" y="3573016"/>
            <a:ext cx="4320000" cy="2880000"/>
          </a:xfrm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ORAL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HYGIENE</a:t>
            </a:r>
            <a:endParaRPr lang="hr-H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444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183497" y="3067538"/>
            <a:ext cx="5233846" cy="484163"/>
          </a:xfrm>
        </p:spPr>
        <p:txBody>
          <a:bodyPr/>
          <a:lstStyle/>
          <a:p>
            <a:pPr algn="l"/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DENTAL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PHOTOGRAPHY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56040" y="3728790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6816080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6801956" y="3573017"/>
            <a:ext cx="3236168" cy="3129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2" name="TextBox 1"/>
          <p:cNvSpPr txBox="1"/>
          <p:nvPr/>
        </p:nvSpPr>
        <p:spPr>
          <a:xfrm>
            <a:off x="4866928" y="1412776"/>
            <a:ext cx="201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latin typeface="Times New Roman" pitchFamily="18" charset="0"/>
                <a:cs typeface="Times New Roman" pitchFamily="18" charset="0"/>
              </a:rPr>
              <a:t>PHOTOGRAPHY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FRONTAL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77376" y="4290728"/>
            <a:ext cx="201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latin typeface="Times New Roman" pitchFamily="18" charset="0"/>
                <a:cs typeface="Times New Roman" pitchFamily="18" charset="0"/>
              </a:rPr>
              <a:t>PHOTOGRAPHY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86608" y="4293096"/>
            <a:ext cx="2014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latin typeface="Times New Roman" pitchFamily="18" charset="0"/>
                <a:cs typeface="Times New Roman" pitchFamily="18" charset="0"/>
              </a:rPr>
              <a:t>PHOTOGRAPHY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LATERAL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7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06773"/>
              </p:ext>
            </p:extLst>
          </p:nvPr>
        </p:nvGraphicFramePr>
        <p:xfrm>
          <a:off x="2706246" y="528936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044265" y="182583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Ap</a:t>
            </a:r>
            <a:r>
              <a:rPr lang="hr-HR" sz="1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roximal</a:t>
            </a:r>
            <a:r>
              <a:rPr lang="hr-HR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200" b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plaque</a:t>
            </a:r>
            <a:r>
              <a:rPr lang="hr-H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200" b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index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(+ 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/ – ) 				API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044264" y="1783849"/>
            <a:ext cx="6106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Papilla bleeding index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(0 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– 4)  				PBI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444029" y="2820157"/>
            <a:ext cx="6206849" cy="792088"/>
          </a:xfrm>
        </p:spPr>
        <p:txBody>
          <a:bodyPr/>
          <a:lstStyle/>
          <a:p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AGNOSTICS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16892"/>
              </p:ext>
            </p:extLst>
          </p:nvPr>
        </p:nvGraphicFramePr>
        <p:xfrm>
          <a:off x="2706246" y="3782546"/>
          <a:ext cx="5957570" cy="123063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21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27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53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65100" algn="l"/>
                        </a:tabLs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044264" y="3379058"/>
            <a:ext cx="78488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Probing depth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(mm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5100" algn="l"/>
              </a:tabLs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036396"/>
              </p:ext>
            </p:extLst>
          </p:nvPr>
        </p:nvGraphicFramePr>
        <p:xfrm>
          <a:off x="2706246" y="2204864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2044264" y="5229200"/>
            <a:ext cx="237626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Gingival recession 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(mm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013772"/>
              </p:ext>
            </p:extLst>
          </p:nvPr>
        </p:nvGraphicFramePr>
        <p:xfrm>
          <a:off x="2703637" y="5589240"/>
          <a:ext cx="5897880" cy="1036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6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6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734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2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99456" y="1988840"/>
            <a:ext cx="31802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ea typeface="Times New Roman"/>
                <a:cs typeface="Arial" pitchFamily="34" charset="0"/>
              </a:rPr>
              <a:t>Keratinized gingiva width </a:t>
            </a:r>
            <a:r>
              <a:rPr lang="hr-HR" sz="1200" dirty="0" smtClean="0">
                <a:latin typeface="Arial" pitchFamily="34" charset="0"/>
                <a:ea typeface="Times New Roman"/>
                <a:cs typeface="Arial" pitchFamily="34" charset="0"/>
              </a:rPr>
              <a:t>(</a:t>
            </a:r>
            <a:r>
              <a:rPr lang="hr-HR" sz="1200" dirty="0" err="1" smtClean="0">
                <a:latin typeface="Arial" pitchFamily="34" charset="0"/>
                <a:ea typeface="Times New Roman"/>
                <a:cs typeface="Arial" pitchFamily="34" charset="0"/>
              </a:rPr>
              <a:t>vestibular</a:t>
            </a:r>
            <a:r>
              <a:rPr lang="hr-HR" sz="1200" dirty="0" smtClean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hr-HR" sz="1200" dirty="0">
                <a:latin typeface="Arial" pitchFamily="34" charset="0"/>
                <a:ea typeface="Times New Roman"/>
                <a:cs typeface="Arial" pitchFamily="34" charset="0"/>
              </a:rPr>
              <a:t>mm)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62429"/>
              </p:ext>
            </p:extLst>
          </p:nvPr>
        </p:nvGraphicFramePr>
        <p:xfrm>
          <a:off x="4655839" y="523052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919536" y="5288807"/>
            <a:ext cx="225835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Tooth mobility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(0 – 3)</a:t>
            </a:r>
            <a:endParaRPr lang="hr-HR" sz="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 rot="16200000">
            <a:off x="-2707380" y="2820158"/>
            <a:ext cx="6206849" cy="792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AGNOSTICS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558896"/>
              </p:ext>
            </p:extLst>
          </p:nvPr>
        </p:nvGraphicFramePr>
        <p:xfrm>
          <a:off x="4655840" y="692696"/>
          <a:ext cx="5476875" cy="3596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8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88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8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5520" y="543164"/>
            <a:ext cx="190468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Bone resorption</a:t>
            </a:r>
            <a:r>
              <a:rPr lang="hr-H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(1 – 3)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5520" y="6138622"/>
            <a:ext cx="25042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Furcation involvement </a:t>
            </a:r>
            <a:r>
              <a:rPr lang="hr-HR" sz="1200" dirty="0" smtClean="0">
                <a:latin typeface="Arial" pitchFamily="34" charset="0"/>
                <a:cs typeface="Arial" pitchFamily="34" charset="0"/>
              </a:rPr>
              <a:t>(F1 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– F3)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2826581" y="2804699"/>
            <a:ext cx="6520014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RADIOGRAPHIC ANALYSIS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06165"/>
              </p:ext>
            </p:extLst>
          </p:nvPr>
        </p:nvGraphicFramePr>
        <p:xfrm>
          <a:off x="3935761" y="526193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157989"/>
              </p:ext>
            </p:extLst>
          </p:nvPr>
        </p:nvGraphicFramePr>
        <p:xfrm>
          <a:off x="4439817" y="6080340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820455"/>
              </p:ext>
            </p:extLst>
          </p:nvPr>
        </p:nvGraphicFramePr>
        <p:xfrm>
          <a:off x="3071665" y="1412776"/>
          <a:ext cx="5476875" cy="67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35560" y="879104"/>
            <a:ext cx="54726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sz="1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Prematur</a:t>
            </a:r>
            <a:r>
              <a:rPr lang="en-US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lang="hr-H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contacts</a:t>
            </a:r>
            <a:endParaRPr lang="hr-HR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1745736" y="2888192"/>
            <a:ext cx="4502339" cy="484163"/>
          </a:xfrm>
        </p:spPr>
        <p:txBody>
          <a:bodyPr/>
          <a:lstStyle/>
          <a:p>
            <a:pPr algn="l"/>
            <a:r>
              <a:rPr lang="hr-HR" sz="3000" b="1" dirty="0">
                <a:latin typeface="Times New Roman" pitchFamily="18" charset="0"/>
                <a:cs typeface="Times New Roman" pitchFamily="18" charset="0"/>
              </a:rPr>
              <a:t>OCCLUSION ANALYSIS</a:t>
            </a:r>
            <a:endParaRPr lang="hr-HR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569577"/>
              </p:ext>
            </p:extLst>
          </p:nvPr>
        </p:nvGraphicFramePr>
        <p:xfrm>
          <a:off x="2999656" y="2702953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3" name="Document" r:id="rId4" imgW="5916209" imgH="511865" progId="Word.Document.12">
                  <p:embed/>
                </p:oleObj>
              </mc:Choice>
              <mc:Fallback>
                <p:oleObj name="Document" r:id="rId4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9656" y="2702953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135560" y="2276873"/>
            <a:ext cx="16273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200" dirty="0" smtClean="0">
                <a:latin typeface="Arial" pitchFamily="34" charset="0"/>
                <a:cs typeface="Arial" pitchFamily="34" charset="0"/>
              </a:rPr>
              <a:t>Protru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sion</a:t>
            </a:r>
            <a:r>
              <a:rPr lang="hr-HR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r-HR" sz="12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contacts</a:t>
            </a:r>
            <a:endParaRPr lang="hr-HR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20317"/>
              </p:ext>
            </p:extLst>
          </p:nvPr>
        </p:nvGraphicFramePr>
        <p:xfrm>
          <a:off x="2999656" y="3861048"/>
          <a:ext cx="59166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4" name="Document" r:id="rId6" imgW="5916209" imgH="511865" progId="Word.Document.12">
                  <p:embed/>
                </p:oleObj>
              </mc:Choice>
              <mc:Fallback>
                <p:oleObj name="Document" r:id="rId6" imgW="5916209" imgH="5118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99656" y="3861048"/>
                        <a:ext cx="5916613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35560" y="3352627"/>
            <a:ext cx="22156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Right laterotrusion - contacts</a:t>
            </a:r>
            <a:endParaRPr lang="hr-HR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44258"/>
              </p:ext>
            </p:extLst>
          </p:nvPr>
        </p:nvGraphicFramePr>
        <p:xfrm>
          <a:off x="3215681" y="5064305"/>
          <a:ext cx="5476875" cy="304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16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2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11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48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44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41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36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hr-H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hr-H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135560" y="4532729"/>
            <a:ext cx="7200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Left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laterotrusion - contacts</a:t>
            </a:r>
            <a:endParaRPr lang="hr-HR" sz="12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9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3139</TotalTime>
  <Words>1127</Words>
  <Application>Microsoft Office PowerPoint</Application>
  <PresentationFormat>Widescreen</PresentationFormat>
  <Paragraphs>627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Document</vt:lpstr>
      <vt:lpstr>Case report - exam presentation</vt:lpstr>
      <vt:lpstr>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OPTIONAL: re-evaluation  – probing depths and dental photography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 Ispitna prezentacija</dc:title>
  <dc:creator>Šub</dc:creator>
  <cp:lastModifiedBy>Ivan Puhar</cp:lastModifiedBy>
  <cp:revision>69</cp:revision>
  <dcterms:created xsi:type="dcterms:W3CDTF">2016-04-04T19:30:41Z</dcterms:created>
  <dcterms:modified xsi:type="dcterms:W3CDTF">2022-05-24T10:34:15Z</dcterms:modified>
</cp:coreProperties>
</file>